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65eaa41fa7e4b2c" /><Relationship Type="http://schemas.openxmlformats.org/officeDocument/2006/relationships/extended-properties" Target="/docProps/app.xml" Id="R97c0d4ad654d425d" /><Relationship Type="http://schemas.openxmlformats.org/officeDocument/2006/relationships/officeDocument" Target="/ppt/presentation.xml" Id="Rf2042b8b90b94d45" /></Relationships>
</file>

<file path=ppt/presentation.xml><?xml version="1.0" encoding="utf-8"?>
<p:presentation xmlns:p="http://schemas.openxmlformats.org/presentationml/2006/main">
  <p:sldMasterIdLst>
    <p:sldMasterId xmlns:r="http://schemas.openxmlformats.org/officeDocument/2006/relationships" id="2147483648" r:id="Rd0ecf323f8cb4610"/>
  </p:sldMasterIdLst>
  <p:notesMasterIdLst>
    <p:notesMasterId xmlns:r="http://schemas.openxmlformats.org/officeDocument/2006/relationships" r:id="R145ef458e62f430c"/>
  </p:notesMasterIdLst>
  <p:sldIdLst>
    <p:sldId xmlns:r="http://schemas.openxmlformats.org/officeDocument/2006/relationships" id="256" r:id="Red035ad506374f34"/>
    <p:sldId xmlns:r="http://schemas.openxmlformats.org/officeDocument/2006/relationships" id="257" r:id="Rcee12668f30949db"/>
    <p:sldId xmlns:r="http://schemas.openxmlformats.org/officeDocument/2006/relationships" id="258" r:id="R72f8aeb821eb4fb6"/>
    <p:sldId xmlns:r="http://schemas.openxmlformats.org/officeDocument/2006/relationships" id="259" r:id="R931b8fd1c02140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ecb057f5a143fe" /><Relationship Type="http://schemas.openxmlformats.org/officeDocument/2006/relationships/slideMaster" Target="/ppt/slideMasters/slideMaster1.xml" Id="Rd0ecf323f8cb4610" /><Relationship Type="http://schemas.openxmlformats.org/officeDocument/2006/relationships/notesMaster" Target="/ppt/notesMasters/notesMaster1.xml" Id="R145ef458e62f430c" /><Relationship Type="http://schemas.openxmlformats.org/officeDocument/2006/relationships/presProps" Target="/ppt/presProps.xml" Id="R0ff31996dab545f2" /><Relationship Type="http://schemas.openxmlformats.org/officeDocument/2006/relationships/tableStyles" Target="/ppt/tableStyles.xml" Id="R1a760b80d1044991" /><Relationship Type="http://schemas.openxmlformats.org/officeDocument/2006/relationships/slide" Target="/ppt/slides/slide1.xml" Id="Red035ad506374f34" /><Relationship Type="http://schemas.openxmlformats.org/officeDocument/2006/relationships/slide" Target="/ppt/slides/slide2.xml" Id="Rcee12668f30949db" /><Relationship Type="http://schemas.openxmlformats.org/officeDocument/2006/relationships/slide" Target="/ppt/slides/slide3.xml" Id="R72f8aeb821eb4fb6" /><Relationship Type="http://schemas.openxmlformats.org/officeDocument/2006/relationships/slide" Target="/ppt/slides/slide4.xml" Id="R931b8fd1c02140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7d5d8a0ce3947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54c75c7ef34ded" /><Relationship Type="http://schemas.openxmlformats.org/officeDocument/2006/relationships/notesMaster" Target="/ppt/notesMasters/notesMaster1.xml" Id="R7b251b61f51d40a5"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7f2898186a41d2" /><Relationship Type="http://schemas.openxmlformats.org/officeDocument/2006/relationships/notesMaster" Target="/ppt/notesMasters/notesMaster1.xml" Id="Rad1db93555ff4f03" /></Relationships>
</file>

<file path=ppt/notesSlides/_rels/notesSlide3.xml.rels>&#65279;<?xml version="1.0" encoding="utf-8"?><Relationships xmlns="http://schemas.openxmlformats.org/package/2006/relationships"><Relationship Type="http://schemas.openxmlformats.org/officeDocument/2006/relationships/slide" Target="/ppt/slides/slide3.xml" Id="R39696ff920e44ab2" /><Relationship Type="http://schemas.openxmlformats.org/officeDocument/2006/relationships/notesMaster" Target="/ppt/notesMasters/notesMaster1.xml" Id="Rd0c83aff0cac45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325533dd354b4f" /><Relationship Type="http://schemas.openxmlformats.org/officeDocument/2006/relationships/notesMaster" Target="/ppt/notesMasters/notesMaster1.xml" Id="R4ca4c5714e2d49d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CV updated April 2026, opening profile, Education, Institution and Position, Membership of Academic Association, and Contributions to Science. MS program: Advanced Education for Clinician-Scientists. PhD field: Orthopedic Surgery, completed February 2026. SNUH clinical training: internship 2008–2009, orthopedic residency 2009–2013, Knee Division clinical fellowship 2013–2014.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CV updated April 2026, Contributions to Science and Ongoing Research Support. PI project RS-2024-00553010: Multi-Degree of Freedom Leg Support Robot System for Surgery and Rehabilitation. PI project RS-2023-00258466: Development of AI algorithm-based musculoskeletal diagnosis, surgical planning software, and optical surgical robot system. Co-Investigator project RS-2024-00403047: Korea US Collaborative Research Fund, Advanced AI for knee MRI: enhancing diagnostic accuracy and predictive capabilities. Ongoing status is as recorded in the April 2026 CV.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Published Articles in CV updated April 2026. Display titles on this slide are shortened for presentation. Exact references: Jo C et al. Transfusion after total knee arthroplasty can be predicted using the machine learning algorithm. KSSTA 2020;28(6):1757–1764. doi:10.1007/s00167-019-05602-3. Jo C et al. Deep learning-based landmark recognition and angle measurement of full-leg plain radiographs can be adopted to assess lower extremity alignment. KSSTA 2023;31(4):1388–1397. doi:10.1007/s00167-022-07124-x. Ro DH et al. Selective targeting of dipeptidyl-peptidase 4 (DPP-4) positive senescent chondrocyte ameliorates osteoarthritis progression. Aging Cell 2024:e14161. Ryu B et al. Automated Posterior Tibial Slope Measurement Using Lateral Knee Radiographs: A Novel Landmark-Based Approach Using Deep Learning. OJSM 2025;13(4):23259671251331067. Kim S, Choi B, Han HS, Ro DH. Artificial intelligence in orthopedics: current applications, challenges, and future directions. Knee Surg Relat Res 38,14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CV updated April 2026, Membership of Academic Association and Awards. CV does not provide a full conference-presentation list with talk titles and dates. This slide therefore includes only documented academic service and presentation or poster awards. The CV does not specify calendar years for the 7th, 18th and 19th congress presentation awards. Best Poster Award, International Congress of Korean Knee Society, 2025 is explicitly dated.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3b4e53ea57a45f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0207f638924ef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b2cafa48bec4cf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643d3e0e4da472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2961fd0972d457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deace96a9bf4ed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2F22DF61-0A6B-4AE4-BD7B-B415927CF956}"/>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670D591-9C83-4A94-9252-E293A12687B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435245C1-B80A-452A-B7EB-044B19EA3DD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348591F6-DAF3-4FA8-AADA-3ECC0182DF55}"/>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61453371-8A4D-4631-A6CF-91CB6600C99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4A9FE0F-8C32-4650-A691-FF51F7C074C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7A55B16-41FD-4990-ACA4-A251C2D0A7F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FEA53424-EEDB-46DD-8369-D80134C23D6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A64C231B-5F3E-4A53-861D-474CB2A8D928}"/>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F711CD0-9BDD-4BA8-BE82-FA3B3709940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6336F1DF-8B5E-45F2-BBDB-69E6B4E30F1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D7CFB226-FDCE-42E3-839C-D22A1761E73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47440315-A73C-4B79-85B9-8691FCA943C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1B5BFF9-C3C0-432E-B00D-D692521742E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EF601405-46AF-4A4C-A4E8-420CE6E70A9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06148afc9a047cf" /><Relationship Type="http://schemas.openxmlformats.org/officeDocument/2006/relationships/slideLayout" Target="/ppt/slideLayouts/slideLayout1.xml" Id="R15825884628743db" /><Relationship Type="http://schemas.openxmlformats.org/officeDocument/2006/relationships/slideLayout" Target="/ppt/slideLayouts/slideLayout2.xml" Id="R86e46ad6dbac47a4" /><Relationship Type="http://schemas.openxmlformats.org/officeDocument/2006/relationships/slideLayout" Target="/ppt/slideLayouts/slideLayout3.xml" Id="R999ce79ad5ca4bcd" /><Relationship Type="http://schemas.openxmlformats.org/officeDocument/2006/relationships/slideLayout" Target="/ppt/slideLayouts/slideLayout4.xml" Id="Rb578a58832674704" /><Relationship Type="http://schemas.openxmlformats.org/officeDocument/2006/relationships/slideLayout" Target="/ppt/slideLayouts/slideLayout5.xml" Id="R5896d2ec516348e6" /><Relationship Type="http://schemas.openxmlformats.org/officeDocument/2006/relationships/slideLayout" Target="/ppt/slideLayouts/slideLayout6.xml" Id="R3b81ce9a9319435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5825884628743db"/>
    <p:sldLayoutId xmlns:r="http://schemas.openxmlformats.org/officeDocument/2006/relationships" id="2147483650" r:id="R86e46ad6dbac47a4"/>
    <p:sldLayoutId xmlns:r="http://schemas.openxmlformats.org/officeDocument/2006/relationships" id="2147483651" r:id="R999ce79ad5ca4bcd"/>
    <p:sldLayoutId xmlns:r="http://schemas.openxmlformats.org/officeDocument/2006/relationships" id="2147483652" r:id="Rb578a58832674704"/>
    <p:sldLayoutId xmlns:r="http://schemas.openxmlformats.org/officeDocument/2006/relationships" id="2147483653" r:id="R5896d2ec516348e6"/>
    <p:sldLayoutId xmlns:r="http://schemas.openxmlformats.org/officeDocument/2006/relationships" id="2147483654" r:id="R3b81ce9a9319435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ee1a0b845444b86" /><Relationship Type="http://schemas.openxmlformats.org/officeDocument/2006/relationships/notesSlide" Target="/ppt/notesSlides/notesSlide1.xml" Id="Re6e3aecf27d14bd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941172453174be6" /><Relationship Type="http://schemas.openxmlformats.org/officeDocument/2006/relationships/notesSlide" Target="/ppt/notesSlides/notesSlide2.xml" Id="R11b226f61e07454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bd842f24b254163" /><Relationship Type="http://schemas.openxmlformats.org/officeDocument/2006/relationships/notesSlide" Target="/ppt/notesSlides/notesSlide3.xml" Id="Rbf440976ae364cb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9139540e2a14c07" /><Relationship Type="http://schemas.openxmlformats.org/officeDocument/2006/relationships/notesSlide" Target="/ppt/notesSlides/notesSlide4.xml" Id="Rd011ee34df4d41b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4BAB908-36CC-4F74-8C6D-C1734F59BB4E}"/>
              </a:ext>
            </a:extLst>
          </p:cNvPr>
          <p:cNvSpPr>
            <a:spLocks xmlns:a="http://schemas.openxmlformats.org/drawingml/2006/main" noGrp="1"/>
          </p:cNvSpPr>
          <p:nvPr/>
        </p:nvSpPr>
        <p:spPr>
          <a:xfrm xmlns:a="http://schemas.openxmlformats.org/drawingml/2006/main">
            <a:off x="685800" y="400050"/>
            <a:ext cx="7048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1">
                <a:solidFill>
                  <a:srgbClr val="215CDB"/>
                </a:solidFill>
                <a:latin typeface="Arial"/>
                <a:ea typeface="Arial"/>
                <a:cs typeface="Arial"/>
              </a:defRPr>
            </a:pPr>
            <a:r>
              <a:rPr sz="4800" b="1">
                <a:solidFill>
                  <a:srgbClr val="215CDB"/>
                </a:solidFill>
                <a:latin typeface="Arial"/>
                <a:ea typeface="Arial"/>
                <a:cs typeface="Arial"/>
              </a:rPr>
              <a:t>R</a:t>
            </a:r>
          </a:p>
        </p:txBody>
      </p:sp>
      <p:sp>
        <p:nvSpPr>
          <p:cNvPr id="2" name="">
            <a:extLst xmlns:a="http://schemas.openxmlformats.org/drawingml/2006/main">
              <a:ext uri="{FF2B5EF4-FFF2-40B4-BE49-F238E27FC236}">
                <a16:creationId xmlns:a16="http://schemas.microsoft.com/office/drawing/2014/main" id="{CAE037D3-8DBF-4F8B-BD79-D6DAB65B7DF3}"/>
              </a:ext>
            </a:extLst>
          </p:cNvPr>
          <p:cNvSpPr>
            <a:spLocks xmlns:a="http://schemas.openxmlformats.org/drawingml/2006/main" noGrp="1"/>
          </p:cNvSpPr>
          <p:nvPr/>
        </p:nvSpPr>
        <p:spPr>
          <a:xfrm xmlns:a="http://schemas.openxmlformats.org/drawingml/2006/main">
            <a:off x="1676400" y="523875"/>
            <a:ext cx="9620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11820"/>
                </a:solidFill>
                <a:latin typeface="Arial"/>
                <a:ea typeface="Arial"/>
                <a:cs typeface="Arial"/>
              </a:defRPr>
            </a:pPr>
            <a:r>
              <a:rPr sz="3300" b="1">
                <a:solidFill>
                  <a:srgbClr val="111820"/>
                </a:solidFill>
                <a:latin typeface="Arial"/>
                <a:ea typeface="Arial"/>
                <a:cs typeface="Arial"/>
              </a:rPr>
              <a:t>Du Hyun Ro</a:t>
            </a:r>
          </a:p>
        </p:txBody>
      </p:sp>
      <p:sp>
        <p:nvSpPr>
          <p:cNvPr id="3" name="">
            <a:extLst xmlns:a="http://schemas.openxmlformats.org/drawingml/2006/main">
              <a:ext uri="{FF2B5EF4-FFF2-40B4-BE49-F238E27FC236}">
                <a16:creationId xmlns:a16="http://schemas.microsoft.com/office/drawing/2014/main" id="{35F8BA41-422F-4569-99AE-934F1ABD0CFD}"/>
              </a:ext>
            </a:extLst>
          </p:cNvPr>
          <p:cNvSpPr>
            <a:spLocks xmlns:a="http://schemas.openxmlformats.org/drawingml/2006/main" noGrp="1"/>
          </p:cNvSpPr>
          <p:nvPr/>
        </p:nvSpPr>
        <p:spPr>
          <a:xfrm xmlns:a="http://schemas.openxmlformats.org/drawingml/2006/main">
            <a:off x="685800" y="633412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5F6878"/>
                </a:solidFill>
                <a:latin typeface="Arial"/>
                <a:ea typeface="Arial"/>
                <a:cs typeface="Arial"/>
              </a:defRPr>
            </a:pPr>
            <a:r>
              <a:rPr sz="1350" b="0">
                <a:solidFill>
                  <a:srgbClr val="5F6878"/>
                </a:solidFill>
                <a:latin typeface="Arial"/>
                <a:ea typeface="Arial"/>
                <a:cs typeface="Arial"/>
              </a:rPr>
              <a:t>Du Hyun Ro    April 2026    1 / 4</a:t>
            </a:r>
          </a:p>
        </p:txBody>
      </p:sp>
      <p:sp>
        <p:nvSpPr>
          <p:cNvPr id="4" name="">
            <a:extLst xmlns:a="http://schemas.openxmlformats.org/drawingml/2006/main">
              <a:ext uri="{FF2B5EF4-FFF2-40B4-BE49-F238E27FC236}">
                <a16:creationId xmlns:a16="http://schemas.microsoft.com/office/drawing/2014/main" id="{1D37BEFB-08D4-42CD-9A1B-A78B3F8A90EA}"/>
              </a:ext>
            </a:extLst>
          </p:cNvPr>
          <p:cNvSpPr>
            <a:spLocks xmlns:a="http://schemas.openxmlformats.org/drawingml/2006/main" noGrp="1"/>
          </p:cNvSpPr>
          <p:nvPr/>
        </p:nvSpPr>
        <p:spPr>
          <a:xfrm xmlns:a="http://schemas.openxmlformats.org/drawingml/2006/main">
            <a:off x="1695450" y="1143000"/>
            <a:ext cx="9429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5F6878"/>
                </a:solidFill>
                <a:latin typeface="Arial"/>
                <a:ea typeface="Arial"/>
                <a:cs typeface="Arial"/>
              </a:defRPr>
            </a:pPr>
            <a:r>
              <a:rPr sz="1875" b="0">
                <a:solidFill>
                  <a:srgbClr val="5F6878"/>
                </a:solidFill>
                <a:latin typeface="Arial"/>
                <a:ea typeface="Arial"/>
                <a:cs typeface="Arial"/>
              </a:rPr>
              <a:t>MD, MS, PhD</a:t>
            </a:r>
          </a:p>
        </p:txBody>
      </p:sp>
      <p:sp>
        <p:nvSpPr>
          <p:cNvPr id="5" name="">
            <a:extLst xmlns:a="http://schemas.openxmlformats.org/drawingml/2006/main">
              <a:ext uri="{FF2B5EF4-FFF2-40B4-BE49-F238E27FC236}">
                <a16:creationId xmlns:a16="http://schemas.microsoft.com/office/drawing/2014/main" id="{ACD4F578-515D-40F2-8E2B-816F3A63BC56}"/>
              </a:ext>
            </a:extLst>
          </p:cNvPr>
          <p:cNvSpPr>
            <a:spLocks xmlns:a="http://schemas.openxmlformats.org/drawingml/2006/main" noGrp="1"/>
          </p:cNvSpPr>
          <p:nvPr/>
        </p:nvSpPr>
        <p:spPr>
          <a:xfrm xmlns:a="http://schemas.openxmlformats.org/drawingml/2006/main">
            <a:off x="685800" y="1828800"/>
            <a:ext cx="10668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1">
                <a:solidFill>
                  <a:srgbClr val="111820"/>
                </a:solidFill>
                <a:latin typeface="Arial"/>
                <a:ea typeface="Arial"/>
                <a:cs typeface="Arial"/>
              </a:defRPr>
            </a:pPr>
            <a:r>
              <a:rPr sz="2400" b="1">
                <a:solidFill>
                  <a:srgbClr val="111820"/>
                </a:solidFill>
                <a:latin typeface="Arial"/>
                <a:ea typeface="Arial"/>
                <a:cs typeface="Arial"/>
              </a:rPr>
              <a:t>Professor</a:t>
            </a:r>
            <a:r>
              <a:rPr sz="2400" b="1">
                <a:solidFill>
                  <a:srgbClr val="111820"/>
                </a:solidFill>
                <a:latin typeface="Arial"/>
                <a:ea typeface="Arial"/>
                <a:cs typeface="Arial"/>
              </a:rPr>
              <a:t> and Orthopedic Surgeon</a:t>
            </a:r>
          </a:p>
        </p:txBody>
      </p:sp>
      <p:sp>
        <p:nvSpPr>
          <p:cNvPr id="6" name="">
            <a:extLst xmlns:a="http://schemas.openxmlformats.org/drawingml/2006/main">
              <a:ext uri="{FF2B5EF4-FFF2-40B4-BE49-F238E27FC236}">
                <a16:creationId xmlns:a16="http://schemas.microsoft.com/office/drawing/2014/main" id="{3C70AC78-B5FD-4309-B889-480CC520035D}"/>
              </a:ext>
            </a:extLst>
          </p:cNvPr>
          <p:cNvSpPr>
            <a:spLocks xmlns:a="http://schemas.openxmlformats.org/drawingml/2006/main" noGrp="1"/>
          </p:cNvSpPr>
          <p:nvPr/>
        </p:nvSpPr>
        <p:spPr>
          <a:xfrm xmlns:a="http://schemas.openxmlformats.org/drawingml/2006/main">
            <a:off x="685800" y="2266950"/>
            <a:ext cx="1066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11820"/>
                </a:solidFill>
                <a:latin typeface="Arial"/>
                <a:ea typeface="Arial"/>
                <a:cs typeface="Arial"/>
              </a:defRPr>
            </a:pPr>
            <a:r>
              <a:rPr sz="2175" b="0">
                <a:solidFill>
                  <a:srgbClr val="111820"/>
                </a:solidFill>
                <a:latin typeface="Arial"/>
                <a:ea typeface="Arial"/>
                <a:cs typeface="Arial"/>
              </a:rPr>
              <a:t>Knee Division, Seoul National University Hospital</a:t>
            </a:r>
          </a:p>
        </p:txBody>
      </p:sp>
      <p:sp>
        <p:nvSpPr>
          <p:cNvPr id="7" name="">
            <a:extLst xmlns:a="http://schemas.openxmlformats.org/drawingml/2006/main">
              <a:ext uri="{FF2B5EF4-FFF2-40B4-BE49-F238E27FC236}">
                <a16:creationId xmlns:a16="http://schemas.microsoft.com/office/drawing/2014/main" id="{BE9A44C1-59FE-4ACC-9FA9-D65293516160}"/>
              </a:ext>
            </a:extLst>
          </p:cNvPr>
          <p:cNvSpPr>
            <a:spLocks xmlns:a="http://schemas.openxmlformats.org/drawingml/2006/main" noGrp="1"/>
          </p:cNvSpPr>
          <p:nvPr/>
        </p:nvSpPr>
        <p:spPr>
          <a:xfrm xmlns:a="http://schemas.openxmlformats.org/drawingml/2006/main">
            <a:off x="685800" y="2686050"/>
            <a:ext cx="10668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CEO, CONNECTEVE</a:t>
            </a:r>
          </a:p>
        </p:txBody>
      </p:sp>
      <p:sp>
        <p:nvSpPr>
          <p:cNvPr id="8" name="">
            <a:extLst xmlns:a="http://schemas.openxmlformats.org/drawingml/2006/main">
              <a:ext uri="{FF2B5EF4-FFF2-40B4-BE49-F238E27FC236}">
                <a16:creationId xmlns:a16="http://schemas.microsoft.com/office/drawing/2014/main" id="{712A4C3A-78FA-4C9B-B96C-38FB13E35813}"/>
              </a:ext>
            </a:extLst>
          </p:cNvPr>
          <p:cNvSpPr>
            <a:spLocks xmlns:a="http://schemas.openxmlformats.org/drawingml/2006/main" noGrp="1"/>
          </p:cNvSpPr>
          <p:nvPr/>
        </p:nvSpPr>
        <p:spPr>
          <a:xfrm xmlns:a="http://schemas.openxmlformats.org/drawingml/2006/main">
            <a:off x="685800" y="3409950"/>
            <a:ext cx="657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11820"/>
                </a:solidFill>
                <a:latin typeface="Arial"/>
                <a:ea typeface="Arial"/>
                <a:cs typeface="Arial"/>
              </a:defRPr>
            </a:pPr>
            <a:r>
              <a:rPr sz="2100" b="1">
                <a:solidFill>
                  <a:srgbClr val="111820"/>
                </a:solidFill>
                <a:latin typeface="Arial"/>
                <a:ea typeface="Arial"/>
                <a:cs typeface="Arial"/>
              </a:rPr>
              <a:t>Clinical and research focus</a:t>
            </a:r>
          </a:p>
        </p:txBody>
      </p:sp>
      <p:sp>
        <p:nvSpPr>
          <p:cNvPr id="9" name="">
            <a:extLst xmlns:a="http://schemas.openxmlformats.org/drawingml/2006/main">
              <a:ext uri="{FF2B5EF4-FFF2-40B4-BE49-F238E27FC236}">
                <a16:creationId xmlns:a16="http://schemas.microsoft.com/office/drawing/2014/main" id="{4D9F65C3-39A9-406C-9778-15EE312345A8}"/>
              </a:ext>
            </a:extLst>
          </p:cNvPr>
          <p:cNvSpPr>
            <a:spLocks xmlns:a="http://schemas.openxmlformats.org/drawingml/2006/main" noGrp="1"/>
          </p:cNvSpPr>
          <p:nvPr/>
        </p:nvSpPr>
        <p:spPr>
          <a:xfrm xmlns:a="http://schemas.openxmlformats.org/drawingml/2006/main">
            <a:off x="685800" y="3905250"/>
            <a:ext cx="6667500"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Knee arthroplasty and osteoarthritis</a:t>
            </a:r>
          </a:p>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Musculoskeletal artificial intelligence</a:t>
            </a:r>
          </a:p>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Gait analysis and biomechanical simulation</a:t>
            </a:r>
          </a:p>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Robotic knee surgery</a:t>
            </a:r>
          </a:p>
        </p:txBody>
      </p:sp>
      <p:sp>
        <p:nvSpPr>
          <p:cNvPr id="10" name="">
            <a:extLst xmlns:a="http://schemas.openxmlformats.org/drawingml/2006/main">
              <a:ext uri="{FF2B5EF4-FFF2-40B4-BE49-F238E27FC236}">
                <a16:creationId xmlns:a16="http://schemas.microsoft.com/office/drawing/2014/main" id="{1CE26514-8ED3-4E17-AAC7-1EC4651B7D93}"/>
              </a:ext>
            </a:extLst>
          </p:cNvPr>
          <p:cNvSpPr>
            <a:spLocks xmlns:a="http://schemas.openxmlformats.org/drawingml/2006/main" noGrp="1"/>
          </p:cNvSpPr>
          <p:nvPr/>
        </p:nvSpPr>
        <p:spPr>
          <a:xfrm xmlns:a="http://schemas.openxmlformats.org/drawingml/2006/main">
            <a:off x="8096250" y="3409950"/>
            <a:ext cx="3333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11820"/>
                </a:solidFill>
                <a:latin typeface="Arial"/>
                <a:ea typeface="Arial"/>
                <a:cs typeface="Arial"/>
              </a:defRPr>
            </a:pPr>
            <a:r>
              <a:rPr sz="2100" b="1">
                <a:solidFill>
                  <a:srgbClr val="111820"/>
                </a:solidFill>
                <a:latin typeface="Arial"/>
                <a:ea typeface="Arial"/>
                <a:cs typeface="Arial"/>
              </a:rPr>
              <a:t>Education</a:t>
            </a:r>
          </a:p>
        </p:txBody>
      </p:sp>
      <p:sp>
        <p:nvSpPr>
          <p:cNvPr id="11" name="">
            <a:extLst xmlns:a="http://schemas.openxmlformats.org/drawingml/2006/main">
              <a:ext uri="{FF2B5EF4-FFF2-40B4-BE49-F238E27FC236}">
                <a16:creationId xmlns:a16="http://schemas.microsoft.com/office/drawing/2014/main" id="{FD713B17-B1F0-4648-A042-00A535033204}"/>
              </a:ext>
            </a:extLst>
          </p:cNvPr>
          <p:cNvSpPr>
            <a:spLocks xmlns:a="http://schemas.openxmlformats.org/drawingml/2006/main" noGrp="1"/>
          </p:cNvSpPr>
          <p:nvPr/>
        </p:nvSpPr>
        <p:spPr>
          <a:xfrm xmlns:a="http://schemas.openxmlformats.org/drawingml/2006/main">
            <a:off x="8096250" y="3905250"/>
            <a:ext cx="333375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Seoul National University</a:t>
            </a:r>
          </a:p>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MD 2008</a:t>
            </a:r>
          </a:p>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MS 2013</a:t>
            </a:r>
          </a:p>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PhD 2026</a:t>
            </a:r>
          </a:p>
        </p:txBody>
      </p:sp>
      <p:sp>
        <p:nvSpPr>
          <p:cNvPr id="12" name="">
            <a:extLst xmlns:a="http://schemas.openxmlformats.org/drawingml/2006/main">
              <a:ext uri="{FF2B5EF4-FFF2-40B4-BE49-F238E27FC236}">
                <a16:creationId xmlns:a16="http://schemas.microsoft.com/office/drawing/2014/main" id="{02DE987A-E928-487F-A675-C66E5A25AE24}"/>
              </a:ext>
            </a:extLst>
          </p:cNvPr>
          <p:cNvSpPr>
            <a:spLocks xmlns:a="http://schemas.openxmlformats.org/drawingml/2006/main" noGrp="1"/>
          </p:cNvSpPr>
          <p:nvPr/>
        </p:nvSpPr>
        <p:spPr>
          <a:xfrm xmlns:a="http://schemas.openxmlformats.org/drawingml/2006/main">
            <a:off x="685800" y="5819775"/>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5F6878"/>
                </a:solidFill>
                <a:latin typeface="Arial"/>
                <a:ea typeface="Arial"/>
                <a:cs typeface="Arial"/>
              </a:defRPr>
            </a:pPr>
            <a:r>
              <a:rPr sz="1800" b="0">
                <a:solidFill>
                  <a:srgbClr val="5F6878"/>
                </a:solidFill>
                <a:latin typeface="Arial"/>
                <a:ea typeface="Arial"/>
                <a:cs typeface="Arial"/>
              </a:rPr>
              <a:t>Managing Editor, Clinics in Orthopedic Surgery</a:t>
            </a:r>
          </a:p>
        </p:txBody>
      </p:sp>
    </p:spTree>
    <p:extLst>
      <p:ext uri="{BB962C8B-B14F-4D97-AF65-F5344CB8AC3E}">
        <p14:creationId xmlns:p14="http://schemas.microsoft.com/office/powerpoint/2010/main" val="149463929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8463A0E-D201-48E3-B95F-5004B57DFB3E}"/>
              </a:ext>
            </a:extLst>
          </p:cNvPr>
          <p:cNvSpPr>
            <a:spLocks xmlns:a="http://schemas.openxmlformats.org/drawingml/2006/main" noGrp="1"/>
          </p:cNvSpPr>
          <p:nvPr/>
        </p:nvSpPr>
        <p:spPr>
          <a:xfrm xmlns:a="http://schemas.openxmlformats.org/drawingml/2006/main">
            <a:off x="685800" y="400050"/>
            <a:ext cx="7048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1">
                <a:solidFill>
                  <a:srgbClr val="215CDB"/>
                </a:solidFill>
                <a:latin typeface="Arial"/>
                <a:ea typeface="Arial"/>
                <a:cs typeface="Arial"/>
              </a:defRPr>
            </a:pPr>
            <a:r>
              <a:rPr sz="4800" b="1">
                <a:solidFill>
                  <a:srgbClr val="215CDB"/>
                </a:solidFill>
                <a:latin typeface="Arial"/>
                <a:ea typeface="Arial"/>
                <a:cs typeface="Arial"/>
              </a:rPr>
              <a:t>R</a:t>
            </a:r>
          </a:p>
        </p:txBody>
      </p:sp>
      <p:sp>
        <p:nvSpPr>
          <p:cNvPr id="2" name="">
            <a:extLst xmlns:a="http://schemas.openxmlformats.org/drawingml/2006/main">
              <a:ext uri="{FF2B5EF4-FFF2-40B4-BE49-F238E27FC236}">
                <a16:creationId xmlns:a16="http://schemas.microsoft.com/office/drawing/2014/main" id="{7DB6CE6C-DBBD-42C7-9A53-B8F15F163BD1}"/>
              </a:ext>
            </a:extLst>
          </p:cNvPr>
          <p:cNvSpPr>
            <a:spLocks xmlns:a="http://schemas.openxmlformats.org/drawingml/2006/main" noGrp="1"/>
          </p:cNvSpPr>
          <p:nvPr/>
        </p:nvSpPr>
        <p:spPr>
          <a:xfrm xmlns:a="http://schemas.openxmlformats.org/drawingml/2006/main">
            <a:off x="1676400" y="523875"/>
            <a:ext cx="9620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11820"/>
                </a:solidFill>
                <a:latin typeface="Arial"/>
                <a:ea typeface="Arial"/>
                <a:cs typeface="Arial"/>
              </a:defRPr>
            </a:pPr>
            <a:r>
              <a:rPr sz="3300" b="1">
                <a:solidFill>
                  <a:srgbClr val="111820"/>
                </a:solidFill>
                <a:latin typeface="Arial"/>
                <a:ea typeface="Arial"/>
                <a:cs typeface="Arial"/>
              </a:rPr>
              <a:t>Research focus and selected projects</a:t>
            </a:r>
          </a:p>
        </p:txBody>
      </p:sp>
      <p:sp>
        <p:nvSpPr>
          <p:cNvPr id="3" name="">
            <a:extLst xmlns:a="http://schemas.openxmlformats.org/drawingml/2006/main">
              <a:ext uri="{FF2B5EF4-FFF2-40B4-BE49-F238E27FC236}">
                <a16:creationId xmlns:a16="http://schemas.microsoft.com/office/drawing/2014/main" id="{215A1264-5D60-44D8-A905-869655B50D34}"/>
              </a:ext>
            </a:extLst>
          </p:cNvPr>
          <p:cNvSpPr>
            <a:spLocks xmlns:a="http://schemas.openxmlformats.org/drawingml/2006/main" noGrp="1"/>
          </p:cNvSpPr>
          <p:nvPr/>
        </p:nvSpPr>
        <p:spPr>
          <a:xfrm xmlns:a="http://schemas.openxmlformats.org/drawingml/2006/main">
            <a:off x="685800" y="633412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5F6878"/>
                </a:solidFill>
                <a:latin typeface="Arial"/>
                <a:ea typeface="Arial"/>
                <a:cs typeface="Arial"/>
              </a:defRPr>
            </a:pPr>
            <a:r>
              <a:rPr sz="1350" b="0">
                <a:solidFill>
                  <a:srgbClr val="5F6878"/>
                </a:solidFill>
                <a:latin typeface="Arial"/>
                <a:ea typeface="Arial"/>
                <a:cs typeface="Arial"/>
              </a:rPr>
              <a:t>Du Hyun Ro    April 2026    2 / 4</a:t>
            </a:r>
          </a:p>
        </p:txBody>
      </p:sp>
      <p:sp>
        <p:nvSpPr>
          <p:cNvPr id="4" name="">
            <a:extLst xmlns:a="http://schemas.openxmlformats.org/drawingml/2006/main">
              <a:ext uri="{FF2B5EF4-FFF2-40B4-BE49-F238E27FC236}">
                <a16:creationId xmlns:a16="http://schemas.microsoft.com/office/drawing/2014/main" id="{24D9CEE9-8302-401F-B10B-66D8D5E92E6C}"/>
              </a:ext>
            </a:extLst>
          </p:cNvPr>
          <p:cNvSpPr>
            <a:spLocks xmlns:a="http://schemas.openxmlformats.org/drawingml/2006/main" noGrp="1"/>
          </p:cNvSpPr>
          <p:nvPr/>
        </p:nvSpPr>
        <p:spPr>
          <a:xfrm xmlns:a="http://schemas.openxmlformats.org/drawingml/2006/main">
            <a:off x="685800" y="16573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11820"/>
                </a:solidFill>
                <a:latin typeface="Arial"/>
                <a:ea typeface="Arial"/>
                <a:cs typeface="Arial"/>
              </a:defRPr>
            </a:pPr>
            <a:r>
              <a:rPr sz="2250" b="1">
                <a:solidFill>
                  <a:srgbClr val="111820"/>
                </a:solidFill>
                <a:latin typeface="Arial"/>
                <a:ea typeface="Arial"/>
                <a:cs typeface="Arial"/>
              </a:rPr>
              <a:t>Musculoskeletal artificial intelligence</a:t>
            </a:r>
          </a:p>
        </p:txBody>
      </p:sp>
      <p:sp>
        <p:nvSpPr>
          <p:cNvPr id="5" name="">
            <a:extLst xmlns:a="http://schemas.openxmlformats.org/drawingml/2006/main">
              <a:ext uri="{FF2B5EF4-FFF2-40B4-BE49-F238E27FC236}">
                <a16:creationId xmlns:a16="http://schemas.microsoft.com/office/drawing/2014/main" id="{FBC5E07A-1A00-4511-A1E4-D0D55A956BF0}"/>
              </a:ext>
            </a:extLst>
          </p:cNvPr>
          <p:cNvSpPr>
            <a:spLocks xmlns:a="http://schemas.openxmlformats.org/drawingml/2006/main" noGrp="1"/>
          </p:cNvSpPr>
          <p:nvPr/>
        </p:nvSpPr>
        <p:spPr>
          <a:xfrm xmlns:a="http://schemas.openxmlformats.org/drawingml/2006/main">
            <a:off x="685800" y="2095500"/>
            <a:ext cx="64293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Imaging assessment, prognosis, surgical planning</a:t>
            </a:r>
          </a:p>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and perioperative risk prediction</a:t>
            </a:r>
          </a:p>
        </p:txBody>
      </p:sp>
      <p:sp>
        <p:nvSpPr>
          <p:cNvPr id="6" name="">
            <a:extLst xmlns:a="http://schemas.openxmlformats.org/drawingml/2006/main">
              <a:ext uri="{FF2B5EF4-FFF2-40B4-BE49-F238E27FC236}">
                <a16:creationId xmlns:a16="http://schemas.microsoft.com/office/drawing/2014/main" id="{8D0D07DB-A548-47FF-BAA3-D698D0F5B128}"/>
              </a:ext>
            </a:extLst>
          </p:cNvPr>
          <p:cNvSpPr>
            <a:spLocks xmlns:a="http://schemas.openxmlformats.org/drawingml/2006/main" noGrp="1"/>
          </p:cNvSpPr>
          <p:nvPr/>
        </p:nvSpPr>
        <p:spPr>
          <a:xfrm xmlns:a="http://schemas.openxmlformats.org/drawingml/2006/main">
            <a:off x="685800" y="31051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11820"/>
                </a:solidFill>
                <a:latin typeface="Arial"/>
                <a:ea typeface="Arial"/>
                <a:cs typeface="Arial"/>
              </a:defRPr>
            </a:pPr>
            <a:r>
              <a:rPr sz="2250" b="1">
                <a:solidFill>
                  <a:srgbClr val="111820"/>
                </a:solidFill>
                <a:latin typeface="Arial"/>
                <a:ea typeface="Arial"/>
                <a:cs typeface="Arial"/>
              </a:rPr>
              <a:t>Gait and biomechanical simulation</a:t>
            </a:r>
          </a:p>
        </p:txBody>
      </p:sp>
      <p:sp>
        <p:nvSpPr>
          <p:cNvPr id="7" name="">
            <a:extLst xmlns:a="http://schemas.openxmlformats.org/drawingml/2006/main">
              <a:ext uri="{FF2B5EF4-FFF2-40B4-BE49-F238E27FC236}">
                <a16:creationId xmlns:a16="http://schemas.microsoft.com/office/drawing/2014/main" id="{90EB223A-9A87-43FC-A808-9B3BE5BE2769}"/>
              </a:ext>
            </a:extLst>
          </p:cNvPr>
          <p:cNvSpPr>
            <a:spLocks xmlns:a="http://schemas.openxmlformats.org/drawingml/2006/main" noGrp="1"/>
          </p:cNvSpPr>
          <p:nvPr/>
        </p:nvSpPr>
        <p:spPr>
          <a:xfrm xmlns:a="http://schemas.openxmlformats.org/drawingml/2006/main">
            <a:off x="685800" y="3543300"/>
            <a:ext cx="64293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Knee joint loading and postoperative function</a:t>
            </a:r>
          </a:p>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Gait analysis and three-dimensional modeling</a:t>
            </a:r>
          </a:p>
        </p:txBody>
      </p:sp>
      <p:sp>
        <p:nvSpPr>
          <p:cNvPr id="8" name="">
            <a:extLst xmlns:a="http://schemas.openxmlformats.org/drawingml/2006/main">
              <a:ext uri="{FF2B5EF4-FFF2-40B4-BE49-F238E27FC236}">
                <a16:creationId xmlns:a16="http://schemas.microsoft.com/office/drawing/2014/main" id="{E793BBFD-86C1-4F15-80A1-0BCDB1218493}"/>
              </a:ext>
            </a:extLst>
          </p:cNvPr>
          <p:cNvSpPr>
            <a:spLocks xmlns:a="http://schemas.openxmlformats.org/drawingml/2006/main" noGrp="1"/>
          </p:cNvSpPr>
          <p:nvPr/>
        </p:nvSpPr>
        <p:spPr>
          <a:xfrm xmlns:a="http://schemas.openxmlformats.org/drawingml/2006/main">
            <a:off x="685800" y="45529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11820"/>
                </a:solidFill>
                <a:latin typeface="Arial"/>
                <a:ea typeface="Arial"/>
                <a:cs typeface="Arial"/>
              </a:defRPr>
            </a:pPr>
            <a:r>
              <a:rPr sz="2250" b="1">
                <a:solidFill>
                  <a:srgbClr val="111820"/>
                </a:solidFill>
                <a:latin typeface="Arial"/>
                <a:ea typeface="Arial"/>
                <a:cs typeface="Arial"/>
              </a:rPr>
              <a:t>Robotic knee surgery</a:t>
            </a:r>
          </a:p>
        </p:txBody>
      </p:sp>
      <p:sp>
        <p:nvSpPr>
          <p:cNvPr id="9" name="">
            <a:extLst xmlns:a="http://schemas.openxmlformats.org/drawingml/2006/main">
              <a:ext uri="{FF2B5EF4-FFF2-40B4-BE49-F238E27FC236}">
                <a16:creationId xmlns:a16="http://schemas.microsoft.com/office/drawing/2014/main" id="{3A7FBB6B-407D-497B-89FD-F26B7BC0E1C1}"/>
              </a:ext>
            </a:extLst>
          </p:cNvPr>
          <p:cNvSpPr>
            <a:spLocks xmlns:a="http://schemas.openxmlformats.org/drawingml/2006/main" noGrp="1"/>
          </p:cNvSpPr>
          <p:nvPr/>
        </p:nvSpPr>
        <p:spPr>
          <a:xfrm xmlns:a="http://schemas.openxmlformats.org/drawingml/2006/main">
            <a:off x="685800" y="4991100"/>
            <a:ext cx="6429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Robot-assisted arthroplasty and clinical outcomes</a:t>
            </a:r>
          </a:p>
          <a:p xmlns:a="http://schemas.openxmlformats.org/drawingml/2006/main">
            <a:pPr>
              <a:buNone/>
              <a:defRPr sz="1950" b="0">
                <a:solidFill>
                  <a:srgbClr val="111820"/>
                </a:solidFill>
                <a:latin typeface="Arial"/>
                <a:ea typeface="Arial"/>
                <a:cs typeface="Arial"/>
              </a:defRPr>
            </a:pPr>
            <a:r>
              <a:rPr sz="1950" b="0">
                <a:solidFill>
                  <a:srgbClr val="111820"/>
                </a:solidFill>
                <a:latin typeface="Arial"/>
                <a:ea typeface="Arial"/>
                <a:cs typeface="Arial"/>
              </a:rPr>
              <a:t>Surgical and rehabilitation robot development</a:t>
            </a:r>
          </a:p>
        </p:txBody>
      </p:sp>
      <p:sp>
        <p:nvSpPr>
          <p:cNvPr id="10" name="">
            <a:extLst xmlns:a="http://schemas.openxmlformats.org/drawingml/2006/main">
              <a:ext uri="{FF2B5EF4-FFF2-40B4-BE49-F238E27FC236}">
                <a16:creationId xmlns:a16="http://schemas.microsoft.com/office/drawing/2014/main" id="{FE377DF9-6E5C-4E88-AE61-BFDA2F8C171D}"/>
              </a:ext>
            </a:extLst>
          </p:cNvPr>
          <p:cNvSpPr>
            <a:spLocks xmlns:a="http://schemas.openxmlformats.org/drawingml/2006/main" noGrp="1"/>
          </p:cNvSpPr>
          <p:nvPr/>
        </p:nvSpPr>
        <p:spPr>
          <a:xfrm xmlns:a="http://schemas.openxmlformats.org/drawingml/2006/main">
            <a:off x="7772400" y="1657350"/>
            <a:ext cx="3733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111820"/>
                </a:solidFill>
                <a:latin typeface="Arial"/>
                <a:ea typeface="Arial"/>
                <a:cs typeface="Arial"/>
              </a:defRPr>
            </a:pPr>
            <a:r>
              <a:rPr sz="2100" b="1">
                <a:solidFill>
                  <a:srgbClr val="111820"/>
                </a:solidFill>
                <a:latin typeface="Arial"/>
                <a:ea typeface="Arial"/>
                <a:cs typeface="Arial"/>
              </a:rPr>
              <a:t>Selected ongoing projects</a:t>
            </a:r>
          </a:p>
        </p:txBody>
      </p:sp>
      <p:sp>
        <p:nvSpPr>
          <p:cNvPr id="11" name="">
            <a:extLst xmlns:a="http://schemas.openxmlformats.org/drawingml/2006/main">
              <a:ext uri="{FF2B5EF4-FFF2-40B4-BE49-F238E27FC236}">
                <a16:creationId xmlns:a16="http://schemas.microsoft.com/office/drawing/2014/main" id="{A5DF47A7-0C2B-44B9-BCAE-601DEBE14100}"/>
              </a:ext>
            </a:extLst>
          </p:cNvPr>
          <p:cNvSpPr>
            <a:spLocks xmlns:a="http://schemas.openxmlformats.org/drawingml/2006/main" noGrp="1"/>
          </p:cNvSpPr>
          <p:nvPr/>
        </p:nvSpPr>
        <p:spPr>
          <a:xfrm xmlns:a="http://schemas.openxmlformats.org/drawingml/2006/main">
            <a:off x="7772400" y="2228850"/>
            <a:ext cx="3714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Principal Investigator</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Leg support robot for surgery</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and rehabilitation</a:t>
            </a:r>
          </a:p>
        </p:txBody>
      </p:sp>
      <p:sp>
        <p:nvSpPr>
          <p:cNvPr id="12" name="">
            <a:extLst xmlns:a="http://schemas.openxmlformats.org/drawingml/2006/main">
              <a:ext uri="{FF2B5EF4-FFF2-40B4-BE49-F238E27FC236}">
                <a16:creationId xmlns:a16="http://schemas.microsoft.com/office/drawing/2014/main" id="{AED072EF-EAA5-4986-9DA9-1463A889C90A}"/>
              </a:ext>
            </a:extLst>
          </p:cNvPr>
          <p:cNvSpPr>
            <a:spLocks xmlns:a="http://schemas.openxmlformats.org/drawingml/2006/main" noGrp="1"/>
          </p:cNvSpPr>
          <p:nvPr/>
        </p:nvSpPr>
        <p:spPr>
          <a:xfrm xmlns:a="http://schemas.openxmlformats.org/drawingml/2006/main">
            <a:off x="7772400" y="3524250"/>
            <a:ext cx="3714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Principal Investigator</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AI diagnosis, surgical planning</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and optical surgical robot</a:t>
            </a:r>
          </a:p>
        </p:txBody>
      </p:sp>
      <p:sp>
        <p:nvSpPr>
          <p:cNvPr id="13" name="">
            <a:extLst xmlns:a="http://schemas.openxmlformats.org/drawingml/2006/main">
              <a:ext uri="{FF2B5EF4-FFF2-40B4-BE49-F238E27FC236}">
                <a16:creationId xmlns:a16="http://schemas.microsoft.com/office/drawing/2014/main" id="{44224C0D-1DDC-4BDD-9256-32344F23929E}"/>
              </a:ext>
            </a:extLst>
          </p:cNvPr>
          <p:cNvSpPr>
            <a:spLocks xmlns:a="http://schemas.openxmlformats.org/drawingml/2006/main" noGrp="1"/>
          </p:cNvSpPr>
          <p:nvPr/>
        </p:nvSpPr>
        <p:spPr>
          <a:xfrm xmlns:a="http://schemas.openxmlformats.org/drawingml/2006/main">
            <a:off x="7772400" y="4819650"/>
            <a:ext cx="3714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Co-Investigator</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Advanced AI for knee MRI</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Korea–US collaboration</a:t>
            </a:r>
          </a:p>
        </p:txBody>
      </p:sp>
    </p:spTree>
    <p:extLst>
      <p:ext uri="{BB962C8B-B14F-4D97-AF65-F5344CB8AC3E}">
        <p14:creationId xmlns:p14="http://schemas.microsoft.com/office/powerpoint/2010/main" val="91885559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E5A8D88-4C90-4C26-8FC4-1C032D1E46DB}"/>
              </a:ext>
            </a:extLst>
          </p:cNvPr>
          <p:cNvSpPr>
            <a:spLocks xmlns:a="http://schemas.openxmlformats.org/drawingml/2006/main" noGrp="1"/>
          </p:cNvSpPr>
          <p:nvPr/>
        </p:nvSpPr>
        <p:spPr>
          <a:xfrm xmlns:a="http://schemas.openxmlformats.org/drawingml/2006/main">
            <a:off x="685800" y="400050"/>
            <a:ext cx="7048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1">
                <a:solidFill>
                  <a:srgbClr val="215CDB"/>
                </a:solidFill>
                <a:latin typeface="Arial"/>
                <a:ea typeface="Arial"/>
                <a:cs typeface="Arial"/>
              </a:defRPr>
            </a:pPr>
            <a:r>
              <a:rPr sz="4800" b="1">
                <a:solidFill>
                  <a:srgbClr val="215CDB"/>
                </a:solidFill>
                <a:latin typeface="Arial"/>
                <a:ea typeface="Arial"/>
                <a:cs typeface="Arial"/>
              </a:rPr>
              <a:t>R</a:t>
            </a:r>
          </a:p>
        </p:txBody>
      </p:sp>
      <p:sp>
        <p:nvSpPr>
          <p:cNvPr id="2" name="">
            <a:extLst xmlns:a="http://schemas.openxmlformats.org/drawingml/2006/main">
              <a:ext uri="{FF2B5EF4-FFF2-40B4-BE49-F238E27FC236}">
                <a16:creationId xmlns:a16="http://schemas.microsoft.com/office/drawing/2014/main" id="{C77064C7-0915-47ED-926D-CC6C25950DC8}"/>
              </a:ext>
            </a:extLst>
          </p:cNvPr>
          <p:cNvSpPr>
            <a:spLocks xmlns:a="http://schemas.openxmlformats.org/drawingml/2006/main" noGrp="1"/>
          </p:cNvSpPr>
          <p:nvPr/>
        </p:nvSpPr>
        <p:spPr>
          <a:xfrm xmlns:a="http://schemas.openxmlformats.org/drawingml/2006/main">
            <a:off x="1676400" y="523875"/>
            <a:ext cx="9620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11820"/>
                </a:solidFill>
                <a:latin typeface="Arial"/>
                <a:ea typeface="Arial"/>
                <a:cs typeface="Arial"/>
              </a:defRPr>
            </a:pPr>
            <a:r>
              <a:rPr sz="3300" b="1">
                <a:solidFill>
                  <a:srgbClr val="111820"/>
                </a:solidFill>
                <a:latin typeface="Arial"/>
                <a:ea typeface="Arial"/>
                <a:cs typeface="Arial"/>
              </a:rPr>
              <a:t>Selected publications</a:t>
            </a:r>
          </a:p>
        </p:txBody>
      </p:sp>
      <p:sp>
        <p:nvSpPr>
          <p:cNvPr id="3" name="">
            <a:extLst xmlns:a="http://schemas.openxmlformats.org/drawingml/2006/main">
              <a:ext uri="{FF2B5EF4-FFF2-40B4-BE49-F238E27FC236}">
                <a16:creationId xmlns:a16="http://schemas.microsoft.com/office/drawing/2014/main" id="{85E931AF-AAD9-4238-96D2-B7B2F4C92248}"/>
              </a:ext>
            </a:extLst>
          </p:cNvPr>
          <p:cNvSpPr>
            <a:spLocks xmlns:a="http://schemas.openxmlformats.org/drawingml/2006/main" noGrp="1"/>
          </p:cNvSpPr>
          <p:nvPr/>
        </p:nvSpPr>
        <p:spPr>
          <a:xfrm xmlns:a="http://schemas.openxmlformats.org/drawingml/2006/main">
            <a:off x="685800" y="633412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5F6878"/>
                </a:solidFill>
                <a:latin typeface="Arial"/>
                <a:ea typeface="Arial"/>
                <a:cs typeface="Arial"/>
              </a:defRPr>
            </a:pPr>
            <a:r>
              <a:rPr sz="1350" b="0">
                <a:solidFill>
                  <a:srgbClr val="5F6878"/>
                </a:solidFill>
                <a:latin typeface="Arial"/>
                <a:ea typeface="Arial"/>
                <a:cs typeface="Arial"/>
              </a:rPr>
              <a:t>Du Hyun Ro    April 2026    3 / 4</a:t>
            </a:r>
          </a:p>
        </p:txBody>
      </p:sp>
      <p:sp>
        <p:nvSpPr>
          <p:cNvPr id="4" name="">
            <a:extLst xmlns:a="http://schemas.openxmlformats.org/drawingml/2006/main">
              <a:ext uri="{FF2B5EF4-FFF2-40B4-BE49-F238E27FC236}">
                <a16:creationId xmlns:a16="http://schemas.microsoft.com/office/drawing/2014/main" id="{305A8C3E-DDBD-463F-8F7B-8603E764F6FF}"/>
              </a:ext>
            </a:extLst>
          </p:cNvPr>
          <p:cNvSpPr>
            <a:spLocks xmlns:a="http://schemas.openxmlformats.org/drawingml/2006/main" noGrp="1"/>
          </p:cNvSpPr>
          <p:nvPr/>
        </p:nvSpPr>
        <p:spPr>
          <a:xfrm xmlns:a="http://schemas.openxmlformats.org/drawingml/2006/main">
            <a:off x="685800" y="1647825"/>
            <a:ext cx="1085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215CDB"/>
                </a:solidFill>
                <a:latin typeface="Arial"/>
                <a:ea typeface="Arial"/>
                <a:cs typeface="Arial"/>
              </a:defRPr>
            </a:pPr>
            <a:r>
              <a:rPr sz="2175" b="1">
                <a:solidFill>
                  <a:srgbClr val="215CDB"/>
                </a:solidFill>
                <a:latin typeface="Arial"/>
                <a:ea typeface="Arial"/>
                <a:cs typeface="Arial"/>
              </a:rPr>
              <a:t>2020</a:t>
            </a:r>
          </a:p>
        </p:txBody>
      </p:sp>
      <p:sp>
        <p:nvSpPr>
          <p:cNvPr id="5" name="">
            <a:extLst xmlns:a="http://schemas.openxmlformats.org/drawingml/2006/main">
              <a:ext uri="{FF2B5EF4-FFF2-40B4-BE49-F238E27FC236}">
                <a16:creationId xmlns:a16="http://schemas.microsoft.com/office/drawing/2014/main" id="{C3A4A896-946F-4D4D-AB51-F187E8B5A39A}"/>
              </a:ext>
            </a:extLst>
          </p:cNvPr>
          <p:cNvSpPr>
            <a:spLocks xmlns:a="http://schemas.openxmlformats.org/drawingml/2006/main" noGrp="1"/>
          </p:cNvSpPr>
          <p:nvPr/>
        </p:nvSpPr>
        <p:spPr>
          <a:xfrm xmlns:a="http://schemas.openxmlformats.org/drawingml/2006/main">
            <a:off x="2114550" y="1647825"/>
            <a:ext cx="9429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Transfusion after total knee arthroplasty can be predicted</a:t>
            </a:r>
          </a:p>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using the machine learning algorithm</a:t>
            </a:r>
          </a:p>
        </p:txBody>
      </p:sp>
      <p:sp>
        <p:nvSpPr>
          <p:cNvPr id="6" name="">
            <a:extLst xmlns:a="http://schemas.openxmlformats.org/drawingml/2006/main">
              <a:ext uri="{FF2B5EF4-FFF2-40B4-BE49-F238E27FC236}">
                <a16:creationId xmlns:a16="http://schemas.microsoft.com/office/drawing/2014/main" id="{F2C6F684-A9CA-4E3B-99AA-3BC4D18443C4}"/>
              </a:ext>
            </a:extLst>
          </p:cNvPr>
          <p:cNvSpPr>
            <a:spLocks xmlns:a="http://schemas.openxmlformats.org/drawingml/2006/main" noGrp="1"/>
          </p:cNvSpPr>
          <p:nvPr/>
        </p:nvSpPr>
        <p:spPr>
          <a:xfrm xmlns:a="http://schemas.openxmlformats.org/drawingml/2006/main">
            <a:off x="2114550" y="2228850"/>
            <a:ext cx="9334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5F6878"/>
                </a:solidFill>
                <a:latin typeface="Arial"/>
                <a:ea typeface="Arial"/>
                <a:cs typeface="Arial"/>
              </a:defRPr>
            </a:pPr>
            <a:r>
              <a:rPr sz="1425" b="0">
                <a:solidFill>
                  <a:srgbClr val="5F6878"/>
                </a:solidFill>
                <a:latin typeface="Arial"/>
                <a:ea typeface="Arial"/>
                <a:cs typeface="Arial"/>
              </a:rPr>
              <a:t>Knee Surgery, Sports Traumatology, Arthroscopy</a:t>
            </a:r>
          </a:p>
        </p:txBody>
      </p:sp>
      <p:sp>
        <p:nvSpPr>
          <p:cNvPr id="7" name="">
            <a:extLst xmlns:a="http://schemas.openxmlformats.org/drawingml/2006/main">
              <a:ext uri="{FF2B5EF4-FFF2-40B4-BE49-F238E27FC236}">
                <a16:creationId xmlns:a16="http://schemas.microsoft.com/office/drawing/2014/main" id="{AB8C87A1-963F-4F73-AF94-EE6898B02DC8}"/>
              </a:ext>
            </a:extLst>
          </p:cNvPr>
          <p:cNvSpPr>
            <a:spLocks xmlns:a="http://schemas.openxmlformats.org/drawingml/2006/main" noGrp="1"/>
          </p:cNvSpPr>
          <p:nvPr/>
        </p:nvSpPr>
        <p:spPr>
          <a:xfrm xmlns:a="http://schemas.openxmlformats.org/drawingml/2006/main">
            <a:off x="685800" y="2552700"/>
            <a:ext cx="1085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215CDB"/>
                </a:solidFill>
                <a:latin typeface="Arial"/>
                <a:ea typeface="Arial"/>
                <a:cs typeface="Arial"/>
              </a:defRPr>
            </a:pPr>
            <a:r>
              <a:rPr sz="2175" b="1">
                <a:solidFill>
                  <a:srgbClr val="215CDB"/>
                </a:solidFill>
                <a:latin typeface="Arial"/>
                <a:ea typeface="Arial"/>
                <a:cs typeface="Arial"/>
              </a:rPr>
              <a:t>2023</a:t>
            </a:r>
          </a:p>
        </p:txBody>
      </p:sp>
      <p:sp>
        <p:nvSpPr>
          <p:cNvPr id="8" name="">
            <a:extLst xmlns:a="http://schemas.openxmlformats.org/drawingml/2006/main">
              <a:ext uri="{FF2B5EF4-FFF2-40B4-BE49-F238E27FC236}">
                <a16:creationId xmlns:a16="http://schemas.microsoft.com/office/drawing/2014/main" id="{3E180E86-2EBC-4B2B-A44E-816BE7AAC98E}"/>
              </a:ext>
            </a:extLst>
          </p:cNvPr>
          <p:cNvSpPr>
            <a:spLocks xmlns:a="http://schemas.openxmlformats.org/drawingml/2006/main" noGrp="1"/>
          </p:cNvSpPr>
          <p:nvPr/>
        </p:nvSpPr>
        <p:spPr>
          <a:xfrm xmlns:a="http://schemas.openxmlformats.org/drawingml/2006/main">
            <a:off x="2114550" y="2552700"/>
            <a:ext cx="9429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Deep learning-based landmark recognition and angle</a:t>
            </a:r>
          </a:p>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measurement of full-leg plain radiographs</a:t>
            </a:r>
          </a:p>
        </p:txBody>
      </p:sp>
      <p:sp>
        <p:nvSpPr>
          <p:cNvPr id="9" name="">
            <a:extLst xmlns:a="http://schemas.openxmlformats.org/drawingml/2006/main">
              <a:ext uri="{FF2B5EF4-FFF2-40B4-BE49-F238E27FC236}">
                <a16:creationId xmlns:a16="http://schemas.microsoft.com/office/drawing/2014/main" id="{A38CA25E-F4AB-4083-ADB2-9B28EBD274C9}"/>
              </a:ext>
            </a:extLst>
          </p:cNvPr>
          <p:cNvSpPr>
            <a:spLocks xmlns:a="http://schemas.openxmlformats.org/drawingml/2006/main" noGrp="1"/>
          </p:cNvSpPr>
          <p:nvPr/>
        </p:nvSpPr>
        <p:spPr>
          <a:xfrm xmlns:a="http://schemas.openxmlformats.org/drawingml/2006/main">
            <a:off x="2114550" y="3133725"/>
            <a:ext cx="9334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5F6878"/>
                </a:solidFill>
                <a:latin typeface="Arial"/>
                <a:ea typeface="Arial"/>
                <a:cs typeface="Arial"/>
              </a:defRPr>
            </a:pPr>
            <a:r>
              <a:rPr sz="1425" b="0">
                <a:solidFill>
                  <a:srgbClr val="5F6878"/>
                </a:solidFill>
                <a:latin typeface="Arial"/>
                <a:ea typeface="Arial"/>
                <a:cs typeface="Arial"/>
              </a:rPr>
              <a:t>Knee Surgery, Sports Traumatology, Arthroscopy</a:t>
            </a:r>
          </a:p>
        </p:txBody>
      </p:sp>
      <p:sp>
        <p:nvSpPr>
          <p:cNvPr id="10" name="">
            <a:extLst xmlns:a="http://schemas.openxmlformats.org/drawingml/2006/main">
              <a:ext uri="{FF2B5EF4-FFF2-40B4-BE49-F238E27FC236}">
                <a16:creationId xmlns:a16="http://schemas.microsoft.com/office/drawing/2014/main" id="{E8EB214A-5028-4CD5-90CE-8A51E0B93685}"/>
              </a:ext>
            </a:extLst>
          </p:cNvPr>
          <p:cNvSpPr>
            <a:spLocks xmlns:a="http://schemas.openxmlformats.org/drawingml/2006/main" noGrp="1"/>
          </p:cNvSpPr>
          <p:nvPr/>
        </p:nvSpPr>
        <p:spPr>
          <a:xfrm xmlns:a="http://schemas.openxmlformats.org/drawingml/2006/main">
            <a:off x="685800" y="3457575"/>
            <a:ext cx="1085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215CDB"/>
                </a:solidFill>
                <a:latin typeface="Arial"/>
                <a:ea typeface="Arial"/>
                <a:cs typeface="Arial"/>
              </a:defRPr>
            </a:pPr>
            <a:r>
              <a:rPr sz="2175" b="1">
                <a:solidFill>
                  <a:srgbClr val="215CDB"/>
                </a:solidFill>
                <a:latin typeface="Arial"/>
                <a:ea typeface="Arial"/>
                <a:cs typeface="Arial"/>
              </a:rPr>
              <a:t>2024</a:t>
            </a:r>
          </a:p>
        </p:txBody>
      </p:sp>
      <p:sp>
        <p:nvSpPr>
          <p:cNvPr id="11" name="">
            <a:extLst xmlns:a="http://schemas.openxmlformats.org/drawingml/2006/main">
              <a:ext uri="{FF2B5EF4-FFF2-40B4-BE49-F238E27FC236}">
                <a16:creationId xmlns:a16="http://schemas.microsoft.com/office/drawing/2014/main" id="{99D90423-4E3A-4695-8A91-0B5BBA7EC60D}"/>
              </a:ext>
            </a:extLst>
          </p:cNvPr>
          <p:cNvSpPr>
            <a:spLocks xmlns:a="http://schemas.openxmlformats.org/drawingml/2006/main" noGrp="1"/>
          </p:cNvSpPr>
          <p:nvPr/>
        </p:nvSpPr>
        <p:spPr>
          <a:xfrm xmlns:a="http://schemas.openxmlformats.org/drawingml/2006/main">
            <a:off x="2114550" y="3457575"/>
            <a:ext cx="9429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Selective targeting of DPP-4 positive senescent chondrocytes</a:t>
            </a:r>
          </a:p>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and osteoarthritis progression</a:t>
            </a:r>
          </a:p>
        </p:txBody>
      </p:sp>
      <p:sp>
        <p:nvSpPr>
          <p:cNvPr id="12" name="">
            <a:extLst xmlns:a="http://schemas.openxmlformats.org/drawingml/2006/main">
              <a:ext uri="{FF2B5EF4-FFF2-40B4-BE49-F238E27FC236}">
                <a16:creationId xmlns:a16="http://schemas.microsoft.com/office/drawing/2014/main" id="{88F0F429-E5EA-48F2-9191-11C71B63DE28}"/>
              </a:ext>
            </a:extLst>
          </p:cNvPr>
          <p:cNvSpPr>
            <a:spLocks xmlns:a="http://schemas.openxmlformats.org/drawingml/2006/main" noGrp="1"/>
          </p:cNvSpPr>
          <p:nvPr/>
        </p:nvSpPr>
        <p:spPr>
          <a:xfrm xmlns:a="http://schemas.openxmlformats.org/drawingml/2006/main">
            <a:off x="2114550" y="4038600"/>
            <a:ext cx="9334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5F6878"/>
                </a:solidFill>
                <a:latin typeface="Arial"/>
                <a:ea typeface="Arial"/>
                <a:cs typeface="Arial"/>
              </a:defRPr>
            </a:pPr>
            <a:r>
              <a:rPr sz="1425" b="0">
                <a:solidFill>
                  <a:srgbClr val="5F6878"/>
                </a:solidFill>
                <a:latin typeface="Arial"/>
                <a:ea typeface="Arial"/>
                <a:cs typeface="Arial"/>
              </a:rPr>
              <a:t>Aging Cell</a:t>
            </a:r>
          </a:p>
        </p:txBody>
      </p:sp>
      <p:sp>
        <p:nvSpPr>
          <p:cNvPr id="13" name="">
            <a:extLst xmlns:a="http://schemas.openxmlformats.org/drawingml/2006/main">
              <a:ext uri="{FF2B5EF4-FFF2-40B4-BE49-F238E27FC236}">
                <a16:creationId xmlns:a16="http://schemas.microsoft.com/office/drawing/2014/main" id="{2082AF32-40C3-43D5-8428-EED460E9E93D}"/>
              </a:ext>
            </a:extLst>
          </p:cNvPr>
          <p:cNvSpPr>
            <a:spLocks xmlns:a="http://schemas.openxmlformats.org/drawingml/2006/main" noGrp="1"/>
          </p:cNvSpPr>
          <p:nvPr/>
        </p:nvSpPr>
        <p:spPr>
          <a:xfrm xmlns:a="http://schemas.openxmlformats.org/drawingml/2006/main">
            <a:off x="685800" y="4362450"/>
            <a:ext cx="1085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215CDB"/>
                </a:solidFill>
                <a:latin typeface="Arial"/>
                <a:ea typeface="Arial"/>
                <a:cs typeface="Arial"/>
              </a:defRPr>
            </a:pPr>
            <a:r>
              <a:rPr sz="2175" b="1">
                <a:solidFill>
                  <a:srgbClr val="215CDB"/>
                </a:solidFill>
                <a:latin typeface="Arial"/>
                <a:ea typeface="Arial"/>
                <a:cs typeface="Arial"/>
              </a:rPr>
              <a:t>2025</a:t>
            </a:r>
          </a:p>
        </p:txBody>
      </p:sp>
      <p:sp>
        <p:nvSpPr>
          <p:cNvPr id="14" name="">
            <a:extLst xmlns:a="http://schemas.openxmlformats.org/drawingml/2006/main">
              <a:ext uri="{FF2B5EF4-FFF2-40B4-BE49-F238E27FC236}">
                <a16:creationId xmlns:a16="http://schemas.microsoft.com/office/drawing/2014/main" id="{5F89978A-2A41-4142-9653-172F89EA002E}"/>
              </a:ext>
            </a:extLst>
          </p:cNvPr>
          <p:cNvSpPr>
            <a:spLocks xmlns:a="http://schemas.openxmlformats.org/drawingml/2006/main" noGrp="1"/>
          </p:cNvSpPr>
          <p:nvPr/>
        </p:nvSpPr>
        <p:spPr>
          <a:xfrm xmlns:a="http://schemas.openxmlformats.org/drawingml/2006/main">
            <a:off x="2114550" y="4362450"/>
            <a:ext cx="9429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Automated posterior tibial slope measurement</a:t>
            </a:r>
          </a:p>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using lateral knee radiographs</a:t>
            </a:r>
          </a:p>
        </p:txBody>
      </p:sp>
      <p:sp>
        <p:nvSpPr>
          <p:cNvPr id="15" name="">
            <a:extLst xmlns:a="http://schemas.openxmlformats.org/drawingml/2006/main">
              <a:ext uri="{FF2B5EF4-FFF2-40B4-BE49-F238E27FC236}">
                <a16:creationId xmlns:a16="http://schemas.microsoft.com/office/drawing/2014/main" id="{49D10C86-7AFC-41CE-9E48-964656A68BFE}"/>
              </a:ext>
            </a:extLst>
          </p:cNvPr>
          <p:cNvSpPr>
            <a:spLocks xmlns:a="http://schemas.openxmlformats.org/drawingml/2006/main" noGrp="1"/>
          </p:cNvSpPr>
          <p:nvPr/>
        </p:nvSpPr>
        <p:spPr>
          <a:xfrm xmlns:a="http://schemas.openxmlformats.org/drawingml/2006/main">
            <a:off x="2114550" y="4943475"/>
            <a:ext cx="9334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5F6878"/>
                </a:solidFill>
                <a:latin typeface="Arial"/>
                <a:ea typeface="Arial"/>
                <a:cs typeface="Arial"/>
              </a:defRPr>
            </a:pPr>
            <a:r>
              <a:rPr sz="1425" b="0">
                <a:solidFill>
                  <a:srgbClr val="5F6878"/>
                </a:solidFill>
                <a:latin typeface="Arial"/>
                <a:ea typeface="Arial"/>
                <a:cs typeface="Arial"/>
              </a:rPr>
              <a:t>Orthopaedic Journal of Sports Medicine</a:t>
            </a:r>
          </a:p>
        </p:txBody>
      </p:sp>
      <p:sp>
        <p:nvSpPr>
          <p:cNvPr id="16" name="">
            <a:extLst xmlns:a="http://schemas.openxmlformats.org/drawingml/2006/main">
              <a:ext uri="{FF2B5EF4-FFF2-40B4-BE49-F238E27FC236}">
                <a16:creationId xmlns:a16="http://schemas.microsoft.com/office/drawing/2014/main" id="{414B53F3-8809-4F33-95E2-49AA09D7E095}"/>
              </a:ext>
            </a:extLst>
          </p:cNvPr>
          <p:cNvSpPr>
            <a:spLocks xmlns:a="http://schemas.openxmlformats.org/drawingml/2006/main" noGrp="1"/>
          </p:cNvSpPr>
          <p:nvPr/>
        </p:nvSpPr>
        <p:spPr>
          <a:xfrm xmlns:a="http://schemas.openxmlformats.org/drawingml/2006/main">
            <a:off x="685800" y="5267325"/>
            <a:ext cx="1085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215CDB"/>
                </a:solidFill>
                <a:latin typeface="Arial"/>
                <a:ea typeface="Arial"/>
                <a:cs typeface="Arial"/>
              </a:defRPr>
            </a:pPr>
            <a:r>
              <a:rPr sz="2175" b="1">
                <a:solidFill>
                  <a:srgbClr val="215CDB"/>
                </a:solidFill>
                <a:latin typeface="Arial"/>
                <a:ea typeface="Arial"/>
                <a:cs typeface="Arial"/>
              </a:rPr>
              <a:t>2026</a:t>
            </a:r>
          </a:p>
        </p:txBody>
      </p:sp>
      <p:sp>
        <p:nvSpPr>
          <p:cNvPr id="17" name="">
            <a:extLst xmlns:a="http://schemas.openxmlformats.org/drawingml/2006/main">
              <a:ext uri="{FF2B5EF4-FFF2-40B4-BE49-F238E27FC236}">
                <a16:creationId xmlns:a16="http://schemas.microsoft.com/office/drawing/2014/main" id="{600BD165-DBB2-4F47-8DA2-BA1A8DA2BFDD}"/>
              </a:ext>
            </a:extLst>
          </p:cNvPr>
          <p:cNvSpPr>
            <a:spLocks xmlns:a="http://schemas.openxmlformats.org/drawingml/2006/main" noGrp="1"/>
          </p:cNvSpPr>
          <p:nvPr/>
        </p:nvSpPr>
        <p:spPr>
          <a:xfrm xmlns:a="http://schemas.openxmlformats.org/drawingml/2006/main">
            <a:off x="2114550" y="5267325"/>
            <a:ext cx="9429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Artificial intelligence in orthopedics</a:t>
            </a:r>
          </a:p>
          <a:p xmlns:a="http://schemas.openxmlformats.org/drawingml/2006/main">
            <a:pPr>
              <a:buNone/>
              <a:defRPr sz="1875" b="1">
                <a:solidFill>
                  <a:srgbClr val="111820"/>
                </a:solidFill>
                <a:latin typeface="Arial"/>
                <a:ea typeface="Arial"/>
                <a:cs typeface="Arial"/>
              </a:defRPr>
            </a:pPr>
            <a:r>
              <a:rPr sz="1875" b="1">
                <a:solidFill>
                  <a:srgbClr val="111820"/>
                </a:solidFill>
                <a:latin typeface="Arial"/>
                <a:ea typeface="Arial"/>
                <a:cs typeface="Arial"/>
              </a:rPr>
              <a:t>Current applications, challenges, and future directions</a:t>
            </a:r>
          </a:p>
        </p:txBody>
      </p:sp>
      <p:sp>
        <p:nvSpPr>
          <p:cNvPr id="18" name="">
            <a:extLst xmlns:a="http://schemas.openxmlformats.org/drawingml/2006/main">
              <a:ext uri="{FF2B5EF4-FFF2-40B4-BE49-F238E27FC236}">
                <a16:creationId xmlns:a16="http://schemas.microsoft.com/office/drawing/2014/main" id="{7E6D19CF-D950-4E53-A83F-D836D347F724}"/>
              </a:ext>
            </a:extLst>
          </p:cNvPr>
          <p:cNvSpPr>
            <a:spLocks xmlns:a="http://schemas.openxmlformats.org/drawingml/2006/main" noGrp="1"/>
          </p:cNvSpPr>
          <p:nvPr/>
        </p:nvSpPr>
        <p:spPr>
          <a:xfrm xmlns:a="http://schemas.openxmlformats.org/drawingml/2006/main">
            <a:off x="2114550" y="5848350"/>
            <a:ext cx="9334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5F6878"/>
                </a:solidFill>
                <a:latin typeface="Arial"/>
                <a:ea typeface="Arial"/>
                <a:cs typeface="Arial"/>
              </a:defRPr>
            </a:pPr>
            <a:r>
              <a:rPr sz="1425" b="0">
                <a:solidFill>
                  <a:srgbClr val="5F6878"/>
                </a:solidFill>
                <a:latin typeface="Arial"/>
                <a:ea typeface="Arial"/>
                <a:cs typeface="Arial"/>
              </a:rPr>
              <a:t>Knee Surgery &amp; Related Research</a:t>
            </a:r>
          </a:p>
        </p:txBody>
      </p:sp>
    </p:spTree>
    <p:extLst>
      <p:ext uri="{BB962C8B-B14F-4D97-AF65-F5344CB8AC3E}">
        <p14:creationId xmlns:p14="http://schemas.microsoft.com/office/powerpoint/2010/main" val="124474503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716490A-AEB6-4EEA-BA28-A2666213A2F6}"/>
              </a:ext>
            </a:extLst>
          </p:cNvPr>
          <p:cNvSpPr>
            <a:spLocks xmlns:a="http://schemas.openxmlformats.org/drawingml/2006/main" noGrp="1"/>
          </p:cNvSpPr>
          <p:nvPr/>
        </p:nvSpPr>
        <p:spPr>
          <a:xfrm xmlns:a="http://schemas.openxmlformats.org/drawingml/2006/main">
            <a:off x="685800" y="400050"/>
            <a:ext cx="7048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1">
                <a:solidFill>
                  <a:srgbClr val="215CDB"/>
                </a:solidFill>
                <a:latin typeface="Arial"/>
                <a:ea typeface="Arial"/>
                <a:cs typeface="Arial"/>
              </a:defRPr>
            </a:pPr>
            <a:r>
              <a:rPr sz="4800" b="1">
                <a:solidFill>
                  <a:srgbClr val="215CDB"/>
                </a:solidFill>
                <a:latin typeface="Arial"/>
                <a:ea typeface="Arial"/>
                <a:cs typeface="Arial"/>
              </a:rPr>
              <a:t>R</a:t>
            </a:r>
          </a:p>
        </p:txBody>
      </p:sp>
      <p:sp>
        <p:nvSpPr>
          <p:cNvPr id="2" name="">
            <a:extLst xmlns:a="http://schemas.openxmlformats.org/drawingml/2006/main">
              <a:ext uri="{FF2B5EF4-FFF2-40B4-BE49-F238E27FC236}">
                <a16:creationId xmlns:a16="http://schemas.microsoft.com/office/drawing/2014/main" id="{D2C5615F-FF79-4C30-8D53-5F617B3E28D1}"/>
              </a:ext>
            </a:extLst>
          </p:cNvPr>
          <p:cNvSpPr>
            <a:spLocks xmlns:a="http://schemas.openxmlformats.org/drawingml/2006/main" noGrp="1"/>
          </p:cNvSpPr>
          <p:nvPr/>
        </p:nvSpPr>
        <p:spPr>
          <a:xfrm xmlns:a="http://schemas.openxmlformats.org/drawingml/2006/main">
            <a:off x="1676400" y="523875"/>
            <a:ext cx="9620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111820"/>
                </a:solidFill>
                <a:latin typeface="Arial"/>
                <a:ea typeface="Arial"/>
                <a:cs typeface="Arial"/>
              </a:defRPr>
            </a:pPr>
            <a:r>
              <a:rPr sz="3300" b="1">
                <a:solidFill>
                  <a:srgbClr val="111820"/>
                </a:solidFill>
                <a:latin typeface="Arial"/>
                <a:ea typeface="Arial"/>
                <a:cs typeface="Arial"/>
              </a:rPr>
              <a:t>Academic service and presentation recognition</a:t>
            </a:r>
          </a:p>
        </p:txBody>
      </p:sp>
      <p:sp>
        <p:nvSpPr>
          <p:cNvPr id="3" name="">
            <a:extLst xmlns:a="http://schemas.openxmlformats.org/drawingml/2006/main">
              <a:ext uri="{FF2B5EF4-FFF2-40B4-BE49-F238E27FC236}">
                <a16:creationId xmlns:a16="http://schemas.microsoft.com/office/drawing/2014/main" id="{4E8064AB-8050-4D46-8C4E-08416E6563D9}"/>
              </a:ext>
            </a:extLst>
          </p:cNvPr>
          <p:cNvSpPr>
            <a:spLocks xmlns:a="http://schemas.openxmlformats.org/drawingml/2006/main" noGrp="1"/>
          </p:cNvSpPr>
          <p:nvPr/>
        </p:nvSpPr>
        <p:spPr>
          <a:xfrm xmlns:a="http://schemas.openxmlformats.org/drawingml/2006/main">
            <a:off x="685800" y="633412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5F6878"/>
                </a:solidFill>
                <a:latin typeface="Arial"/>
                <a:ea typeface="Arial"/>
                <a:cs typeface="Arial"/>
              </a:defRPr>
            </a:pPr>
            <a:r>
              <a:rPr sz="1350" b="0">
                <a:solidFill>
                  <a:srgbClr val="5F6878"/>
                </a:solidFill>
                <a:latin typeface="Arial"/>
                <a:ea typeface="Arial"/>
                <a:cs typeface="Arial"/>
              </a:rPr>
              <a:t>Du Hyun Ro    April 2026    4 / 4</a:t>
            </a:r>
          </a:p>
        </p:txBody>
      </p:sp>
      <p:sp>
        <p:nvSpPr>
          <p:cNvPr id="4" name="">
            <a:extLst xmlns:a="http://schemas.openxmlformats.org/drawingml/2006/main">
              <a:ext uri="{FF2B5EF4-FFF2-40B4-BE49-F238E27FC236}">
                <a16:creationId xmlns:a16="http://schemas.microsoft.com/office/drawing/2014/main" id="{64F232D4-96F6-4139-840A-5167B007AAF5}"/>
              </a:ext>
            </a:extLst>
          </p:cNvPr>
          <p:cNvSpPr>
            <a:spLocks xmlns:a="http://schemas.openxmlformats.org/drawingml/2006/main" noGrp="1"/>
          </p:cNvSpPr>
          <p:nvPr/>
        </p:nvSpPr>
        <p:spPr>
          <a:xfrm xmlns:a="http://schemas.openxmlformats.org/drawingml/2006/main">
            <a:off x="685800" y="1685925"/>
            <a:ext cx="6248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11820"/>
                </a:solidFill>
                <a:latin typeface="Arial"/>
                <a:ea typeface="Arial"/>
                <a:cs typeface="Arial"/>
              </a:defRPr>
            </a:pPr>
            <a:r>
              <a:rPr sz="2250" b="1">
                <a:solidFill>
                  <a:srgbClr val="111820"/>
                </a:solidFill>
                <a:latin typeface="Arial"/>
                <a:ea typeface="Arial"/>
                <a:cs typeface="Arial"/>
              </a:rPr>
              <a:t>Selected academic service</a:t>
            </a:r>
          </a:p>
        </p:txBody>
      </p:sp>
      <p:sp>
        <p:nvSpPr>
          <p:cNvPr id="5" name="">
            <a:extLst xmlns:a="http://schemas.openxmlformats.org/drawingml/2006/main">
              <a:ext uri="{FF2B5EF4-FFF2-40B4-BE49-F238E27FC236}">
                <a16:creationId xmlns:a16="http://schemas.microsoft.com/office/drawing/2014/main" id="{212D15F9-F4C4-4C4B-88BC-DDBC7DFD5A9D}"/>
              </a:ext>
            </a:extLst>
          </p:cNvPr>
          <p:cNvSpPr>
            <a:spLocks xmlns:a="http://schemas.openxmlformats.org/drawingml/2006/main" noGrp="1"/>
          </p:cNvSpPr>
          <p:nvPr/>
        </p:nvSpPr>
        <p:spPr>
          <a:xfrm xmlns:a="http://schemas.openxmlformats.org/drawingml/2006/main">
            <a:off x="685800" y="2219325"/>
            <a:ext cx="6248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Managing Editor</a:t>
            </a:r>
          </a:p>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Clinics in Orthopedic Surgery</a:t>
            </a:r>
          </a:p>
        </p:txBody>
      </p:sp>
      <p:sp>
        <p:nvSpPr>
          <p:cNvPr id="6" name="">
            <a:extLst xmlns:a="http://schemas.openxmlformats.org/drawingml/2006/main">
              <a:ext uri="{FF2B5EF4-FFF2-40B4-BE49-F238E27FC236}">
                <a16:creationId xmlns:a16="http://schemas.microsoft.com/office/drawing/2014/main" id="{395842C8-DD07-4CD1-A610-8D7EEE6FBB53}"/>
              </a:ext>
            </a:extLst>
          </p:cNvPr>
          <p:cNvSpPr>
            <a:spLocks xmlns:a="http://schemas.openxmlformats.org/drawingml/2006/main" noGrp="1"/>
          </p:cNvSpPr>
          <p:nvPr/>
        </p:nvSpPr>
        <p:spPr>
          <a:xfrm xmlns:a="http://schemas.openxmlformats.org/drawingml/2006/main">
            <a:off x="685800" y="3286125"/>
            <a:ext cx="6248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Academic and public relations committees</a:t>
            </a:r>
          </a:p>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Korean Knee Society</a:t>
            </a:r>
          </a:p>
        </p:txBody>
      </p:sp>
      <p:sp>
        <p:nvSpPr>
          <p:cNvPr id="7" name="">
            <a:extLst xmlns:a="http://schemas.openxmlformats.org/drawingml/2006/main">
              <a:ext uri="{FF2B5EF4-FFF2-40B4-BE49-F238E27FC236}">
                <a16:creationId xmlns:a16="http://schemas.microsoft.com/office/drawing/2014/main" id="{025659B4-856E-496E-9138-0F7AD6127FAC}"/>
              </a:ext>
            </a:extLst>
          </p:cNvPr>
          <p:cNvSpPr>
            <a:spLocks xmlns:a="http://schemas.openxmlformats.org/drawingml/2006/main" noGrp="1"/>
          </p:cNvSpPr>
          <p:nvPr/>
        </p:nvSpPr>
        <p:spPr>
          <a:xfrm xmlns:a="http://schemas.openxmlformats.org/drawingml/2006/main">
            <a:off x="685800" y="4352925"/>
            <a:ext cx="6248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Industry-academic cooperation committee</a:t>
            </a:r>
          </a:p>
          <a:p xmlns:a="http://schemas.openxmlformats.org/drawingml/2006/main">
            <a:pPr>
              <a:buNone/>
              <a:defRPr sz="2025" b="0">
                <a:solidFill>
                  <a:srgbClr val="111820"/>
                </a:solidFill>
                <a:latin typeface="Arial"/>
                <a:ea typeface="Arial"/>
                <a:cs typeface="Arial"/>
              </a:defRPr>
            </a:pPr>
            <a:r>
              <a:rPr sz="2025" b="0">
                <a:solidFill>
                  <a:srgbClr val="111820"/>
                </a:solidFill>
                <a:latin typeface="Arial"/>
                <a:ea typeface="Arial"/>
                <a:cs typeface="Arial"/>
              </a:rPr>
              <a:t>Korean Orthopaedic Association</a:t>
            </a:r>
          </a:p>
        </p:txBody>
      </p:sp>
      <p:sp>
        <p:nvSpPr>
          <p:cNvPr id="8" name="">
            <a:extLst xmlns:a="http://schemas.openxmlformats.org/drawingml/2006/main">
              <a:ext uri="{FF2B5EF4-FFF2-40B4-BE49-F238E27FC236}">
                <a16:creationId xmlns:a16="http://schemas.microsoft.com/office/drawing/2014/main" id="{FC71CB3B-62A8-4978-8519-0B64DDFCFC6F}"/>
              </a:ext>
            </a:extLst>
          </p:cNvPr>
          <p:cNvSpPr>
            <a:spLocks xmlns:a="http://schemas.openxmlformats.org/drawingml/2006/main" noGrp="1"/>
          </p:cNvSpPr>
          <p:nvPr/>
        </p:nvSpPr>
        <p:spPr>
          <a:xfrm xmlns:a="http://schemas.openxmlformats.org/drawingml/2006/main">
            <a:off x="7762875" y="1685925"/>
            <a:ext cx="37433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11820"/>
                </a:solidFill>
                <a:latin typeface="Arial"/>
                <a:ea typeface="Arial"/>
                <a:cs typeface="Arial"/>
              </a:defRPr>
            </a:pPr>
            <a:r>
              <a:rPr sz="2250" b="1">
                <a:solidFill>
                  <a:srgbClr val="111820"/>
                </a:solidFill>
                <a:latin typeface="Arial"/>
                <a:ea typeface="Arial"/>
                <a:cs typeface="Arial"/>
              </a:rPr>
              <a:t>Presentation and poster awards</a:t>
            </a:r>
          </a:p>
        </p:txBody>
      </p:sp>
      <p:sp>
        <p:nvSpPr>
          <p:cNvPr id="9" name="">
            <a:extLst xmlns:a="http://schemas.openxmlformats.org/drawingml/2006/main">
              <a:ext uri="{FF2B5EF4-FFF2-40B4-BE49-F238E27FC236}">
                <a16:creationId xmlns:a16="http://schemas.microsoft.com/office/drawing/2014/main" id="{B07B41FF-2C31-4A91-B689-BB2D5B508AF8}"/>
              </a:ext>
            </a:extLst>
          </p:cNvPr>
          <p:cNvSpPr>
            <a:spLocks xmlns:a="http://schemas.openxmlformats.org/drawingml/2006/main" noGrp="1"/>
          </p:cNvSpPr>
          <p:nvPr/>
        </p:nvSpPr>
        <p:spPr>
          <a:xfrm xmlns:a="http://schemas.openxmlformats.org/drawingml/2006/main">
            <a:off x="7762875" y="2552700"/>
            <a:ext cx="37433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Best Presentation Award</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7th Congress, Korea Society for</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Cartilage and Osteoarthritis</a:t>
            </a:r>
          </a:p>
        </p:txBody>
      </p:sp>
      <p:sp>
        <p:nvSpPr>
          <p:cNvPr id="10" name="">
            <a:extLst xmlns:a="http://schemas.openxmlformats.org/drawingml/2006/main">
              <a:ext uri="{FF2B5EF4-FFF2-40B4-BE49-F238E27FC236}">
                <a16:creationId xmlns:a16="http://schemas.microsoft.com/office/drawing/2014/main" id="{3DB37746-84B1-438A-93D6-824A66BF4FF9}"/>
              </a:ext>
            </a:extLst>
          </p:cNvPr>
          <p:cNvSpPr>
            <a:spLocks xmlns:a="http://schemas.openxmlformats.org/drawingml/2006/main" noGrp="1"/>
          </p:cNvSpPr>
          <p:nvPr/>
        </p:nvSpPr>
        <p:spPr>
          <a:xfrm xmlns:a="http://schemas.openxmlformats.org/drawingml/2006/main">
            <a:off x="7762875" y="3781425"/>
            <a:ext cx="37433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Best Presentation Awards</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18th and 19th Congresses</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CAOS-KOREA</a:t>
            </a:r>
          </a:p>
        </p:txBody>
      </p:sp>
      <p:sp>
        <p:nvSpPr>
          <p:cNvPr id="11" name="">
            <a:extLst xmlns:a="http://schemas.openxmlformats.org/drawingml/2006/main">
              <a:ext uri="{FF2B5EF4-FFF2-40B4-BE49-F238E27FC236}">
                <a16:creationId xmlns:a16="http://schemas.microsoft.com/office/drawing/2014/main" id="{4A7FA2AE-8D44-4DD1-A6E8-78B0EE03985E}"/>
              </a:ext>
            </a:extLst>
          </p:cNvPr>
          <p:cNvSpPr>
            <a:spLocks xmlns:a="http://schemas.openxmlformats.org/drawingml/2006/main" noGrp="1"/>
          </p:cNvSpPr>
          <p:nvPr/>
        </p:nvSpPr>
        <p:spPr>
          <a:xfrm xmlns:a="http://schemas.openxmlformats.org/drawingml/2006/main">
            <a:off x="7762875" y="5010150"/>
            <a:ext cx="37433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Best Poster Award 2025</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International Congress of</a:t>
            </a:r>
          </a:p>
          <a:p xmlns:a="http://schemas.openxmlformats.org/drawingml/2006/main">
            <a:pPr>
              <a:buNone/>
              <a:defRPr sz="1875" b="0">
                <a:solidFill>
                  <a:srgbClr val="111820"/>
                </a:solidFill>
                <a:latin typeface="Arial"/>
                <a:ea typeface="Arial"/>
                <a:cs typeface="Arial"/>
              </a:defRPr>
            </a:pPr>
            <a:r>
              <a:rPr sz="1875" b="0">
                <a:solidFill>
                  <a:srgbClr val="111820"/>
                </a:solidFill>
                <a:latin typeface="Arial"/>
                <a:ea typeface="Arial"/>
                <a:cs typeface="Arial"/>
              </a:rPr>
              <a:t>Korean Knee Society</a:t>
            </a:r>
          </a:p>
        </p:txBody>
      </p:sp>
    </p:spTree>
    <p:extLst>
      <p:ext uri="{BB962C8B-B14F-4D97-AF65-F5344CB8AC3E}">
        <p14:creationId xmlns:p14="http://schemas.microsoft.com/office/powerpoint/2010/main" val="20954951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2026-10-08T23:52:09.8540000Z</dcterms:created>
  <dcterms:modified xsi:type="dcterms:W3CDTF">2026-10-08T23:52:09.8540000Z</dcterms:modified>
</coreProperties>
</file>